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60" r:id="rId6"/>
    <p:sldId id="257" r:id="rId7"/>
    <p:sldId id="258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LyqoZU6obju8YIJjZwKIO4wCV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3EE8A-BC59-48FB-B98C-B435E5F62A05}" v="1" dt="2024-01-16T04:38:11.568"/>
  </p1510:revLst>
</p1510:revInfo>
</file>

<file path=ppt/tableStyles.xml><?xml version="1.0" encoding="utf-8"?>
<a:tblStyleLst xmlns:a="http://schemas.openxmlformats.org/drawingml/2006/main" def="{A67F6226-317A-4AB1-BA81-306BCDB99201}">
  <a:tblStyle styleId="{A67F6226-317A-4AB1-BA81-306BCDB992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神村 吏" userId="0f92b739-3425-4615-a944-fa071a329653" providerId="ADAL" clId="{F70D9EEE-6B15-4287-A8F3-FB7969E5FD9B}"/>
    <pc:docChg chg="delSld">
      <pc:chgData name="神村 吏" userId="0f92b739-3425-4615-a944-fa071a329653" providerId="ADAL" clId="{F70D9EEE-6B15-4287-A8F3-FB7969E5FD9B}" dt="2024-01-16T08:03:17.708" v="0" actId="47"/>
      <pc:docMkLst>
        <pc:docMk/>
      </pc:docMkLst>
      <pc:sldChg chg="del">
        <pc:chgData name="神村 吏" userId="0f92b739-3425-4615-a944-fa071a329653" providerId="ADAL" clId="{F70D9EEE-6B15-4287-A8F3-FB7969E5FD9B}" dt="2024-01-16T08:03:17.708" v="0" actId="47"/>
        <pc:sldMkLst>
          <pc:docMk/>
          <pc:sldMk cId="2758058554" sldId="259"/>
        </pc:sldMkLst>
      </pc:sldChg>
    </pc:docChg>
  </pc:docChgLst>
  <pc:docChgLst>
    <pc:chgData name="神村 吏" userId="0f92b739-3425-4615-a944-fa071a329653" providerId="ADAL" clId="{90C3EE8A-BC59-48FB-B98C-B435E5F62A05}"/>
    <pc:docChg chg="modSld">
      <pc:chgData name="神村 吏" userId="0f92b739-3425-4615-a944-fa071a329653" providerId="ADAL" clId="{90C3EE8A-BC59-48FB-B98C-B435E5F62A05}" dt="2024-01-16T04:38:44.505" v="61" actId="113"/>
      <pc:docMkLst>
        <pc:docMk/>
      </pc:docMkLst>
      <pc:sldChg chg="addSp modSp mod">
        <pc:chgData name="神村 吏" userId="0f92b739-3425-4615-a944-fa071a329653" providerId="ADAL" clId="{90C3EE8A-BC59-48FB-B98C-B435E5F62A05}" dt="2024-01-16T04:38:44.505" v="61" actId="113"/>
        <pc:sldMkLst>
          <pc:docMk/>
          <pc:sldMk cId="314963226" sldId="260"/>
        </pc:sldMkLst>
        <pc:spChg chg="mod">
          <ac:chgData name="神村 吏" userId="0f92b739-3425-4615-a944-fa071a329653" providerId="ADAL" clId="{90C3EE8A-BC59-48FB-B98C-B435E5F62A05}" dt="2024-01-16T04:37:58.538" v="19" actId="20577"/>
          <ac:spMkLst>
            <pc:docMk/>
            <pc:sldMk cId="314963226" sldId="260"/>
            <ac:spMk id="2" creationId="{C14C9B4C-6390-C2E0-15A8-F56258887661}"/>
          </ac:spMkLst>
        </pc:spChg>
        <pc:spChg chg="mod">
          <ac:chgData name="神村 吏" userId="0f92b739-3425-4615-a944-fa071a329653" providerId="ADAL" clId="{90C3EE8A-BC59-48FB-B98C-B435E5F62A05}" dt="2024-01-16T04:37:30.137" v="3" actId="2711"/>
          <ac:spMkLst>
            <pc:docMk/>
            <pc:sldMk cId="314963226" sldId="260"/>
            <ac:spMk id="4" creationId="{B0F1B139-17CB-66E6-7CB5-8F84201CC87A}"/>
          </ac:spMkLst>
        </pc:spChg>
        <pc:spChg chg="mod">
          <ac:chgData name="神村 吏" userId="0f92b739-3425-4615-a944-fa071a329653" providerId="ADAL" clId="{90C3EE8A-BC59-48FB-B98C-B435E5F62A05}" dt="2024-01-16T04:37:30.137" v="3" actId="2711"/>
          <ac:spMkLst>
            <pc:docMk/>
            <pc:sldMk cId="314963226" sldId="260"/>
            <ac:spMk id="7" creationId="{EFDF4720-6D38-0C64-848F-26C82B70A0B2}"/>
          </ac:spMkLst>
        </pc:spChg>
        <pc:spChg chg="mod">
          <ac:chgData name="神村 吏" userId="0f92b739-3425-4615-a944-fa071a329653" providerId="ADAL" clId="{90C3EE8A-BC59-48FB-B98C-B435E5F62A05}" dt="2024-01-16T04:37:30.137" v="3" actId="2711"/>
          <ac:spMkLst>
            <pc:docMk/>
            <pc:sldMk cId="314963226" sldId="260"/>
            <ac:spMk id="9" creationId="{FA18868A-3425-C8B9-4CFB-B7F656CEF7F4}"/>
          </ac:spMkLst>
        </pc:spChg>
        <pc:spChg chg="mod">
          <ac:chgData name="神村 吏" userId="0f92b739-3425-4615-a944-fa071a329653" providerId="ADAL" clId="{90C3EE8A-BC59-48FB-B98C-B435E5F62A05}" dt="2024-01-16T04:37:30.137" v="3" actId="2711"/>
          <ac:spMkLst>
            <pc:docMk/>
            <pc:sldMk cId="314963226" sldId="260"/>
            <ac:spMk id="10" creationId="{4458D853-C0AB-005F-E373-753E78A45085}"/>
          </ac:spMkLst>
        </pc:spChg>
        <pc:spChg chg="mod">
          <ac:chgData name="神村 吏" userId="0f92b739-3425-4615-a944-fa071a329653" providerId="ADAL" clId="{90C3EE8A-BC59-48FB-B98C-B435E5F62A05}" dt="2024-01-16T04:37:30.137" v="3" actId="2711"/>
          <ac:spMkLst>
            <pc:docMk/>
            <pc:sldMk cId="314963226" sldId="260"/>
            <ac:spMk id="11" creationId="{3613C1F5-B243-CE50-B286-24918188CAF8}"/>
          </ac:spMkLst>
        </pc:spChg>
        <pc:spChg chg="mod">
          <ac:chgData name="神村 吏" userId="0f92b739-3425-4615-a944-fa071a329653" providerId="ADAL" clId="{90C3EE8A-BC59-48FB-B98C-B435E5F62A05}" dt="2024-01-16T04:37:30.137" v="3" actId="2711"/>
          <ac:spMkLst>
            <pc:docMk/>
            <pc:sldMk cId="314963226" sldId="260"/>
            <ac:spMk id="12" creationId="{A0C08AD9-9FA8-8B58-D9B6-F1FFF199D094}"/>
          </ac:spMkLst>
        </pc:spChg>
        <pc:spChg chg="add mod">
          <ac:chgData name="神村 吏" userId="0f92b739-3425-4615-a944-fa071a329653" providerId="ADAL" clId="{90C3EE8A-BC59-48FB-B98C-B435E5F62A05}" dt="2024-01-16T04:38:44.505" v="61" actId="113"/>
          <ac:spMkLst>
            <pc:docMk/>
            <pc:sldMk cId="314963226" sldId="260"/>
            <ac:spMk id="13" creationId="{842522D2-973A-FF41-6BF8-9F633ED20D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251" y="150285"/>
            <a:ext cx="1081616" cy="41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 descr="headのコピー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7400" y="6"/>
            <a:ext cx="3784600" cy="66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/>
          <p:nvPr/>
        </p:nvSpPr>
        <p:spPr>
          <a:xfrm>
            <a:off x="0" y="654057"/>
            <a:ext cx="12192000" cy="55033"/>
          </a:xfrm>
          <a:prstGeom prst="rect">
            <a:avLst/>
          </a:prstGeom>
          <a:gradFill>
            <a:gsLst>
              <a:gs pos="0">
                <a:srgbClr val="022770"/>
              </a:gs>
              <a:gs pos="50000">
                <a:srgbClr val="0554F1"/>
              </a:gs>
              <a:gs pos="100000">
                <a:srgbClr val="022770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0" y="6290733"/>
            <a:ext cx="12192000" cy="567267"/>
          </a:xfrm>
          <a:prstGeom prst="rect">
            <a:avLst/>
          </a:prstGeom>
          <a:solidFill>
            <a:srgbClr val="0C419A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" descr="名称未設定-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9084" y="6485467"/>
            <a:ext cx="4944533" cy="23918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1837274" y="2060577"/>
            <a:ext cx="9681633" cy="66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809758" y="2768601"/>
            <a:ext cx="10204449" cy="50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533"/>
              </a:spcBef>
              <a:spcAft>
                <a:spcPts val="0"/>
              </a:spcAft>
              <a:buSzPts val="1400"/>
              <a:buNone/>
              <a:defRPr sz="2667">
                <a:solidFill>
                  <a:srgbClr val="404040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4669" y="48690"/>
            <a:ext cx="11779251" cy="57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 rot="5400000">
            <a:off x="6439938" y="-1699184"/>
            <a:ext cx="2864373" cy="7932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747"/>
              </a:spcBef>
              <a:spcAft>
                <a:spcPts val="0"/>
              </a:spcAft>
              <a:buSzPts val="1400"/>
              <a:buNone/>
              <a:defRPr>
                <a:solidFill>
                  <a:srgbClr val="404040"/>
                </a:solidFill>
              </a:defRPr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SzPts val="3200"/>
              <a:buChar char="■"/>
              <a:defRPr>
                <a:solidFill>
                  <a:srgbClr val="404040"/>
                </a:solidFill>
              </a:defRPr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>
                <a:solidFill>
                  <a:srgbClr val="404040"/>
                </a:solidFill>
              </a:defRPr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SzPts val="2667"/>
              <a:buChar char="»"/>
              <a:defRPr>
                <a:solidFill>
                  <a:srgbClr val="404040"/>
                </a:solidFill>
              </a:defRPr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SzPts val="2667"/>
              <a:buChar char="–"/>
              <a:defRPr>
                <a:solidFill>
                  <a:srgbClr val="40404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9251951" y="6517219"/>
            <a:ext cx="2844800" cy="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 rot="5400000">
            <a:off x="8936040" y="32809"/>
            <a:ext cx="2911475" cy="294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 rot="5400000">
            <a:off x="3499520" y="-2256232"/>
            <a:ext cx="2911475" cy="752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747"/>
              </a:spcBef>
              <a:spcAft>
                <a:spcPts val="0"/>
              </a:spcAft>
              <a:buSzPts val="1400"/>
              <a:buNone/>
              <a:defRPr>
                <a:solidFill>
                  <a:srgbClr val="404040"/>
                </a:solidFill>
              </a:defRPr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SzPts val="3200"/>
              <a:buChar char="■"/>
              <a:defRPr>
                <a:solidFill>
                  <a:srgbClr val="404040"/>
                </a:solidFill>
              </a:defRPr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>
                <a:solidFill>
                  <a:srgbClr val="404040"/>
                </a:solidFill>
              </a:defRPr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SzPts val="2667"/>
              <a:buChar char="»"/>
              <a:defRPr>
                <a:solidFill>
                  <a:srgbClr val="404040"/>
                </a:solidFill>
              </a:defRPr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SzPts val="2667"/>
              <a:buChar char="–"/>
              <a:defRPr>
                <a:solidFill>
                  <a:srgbClr val="40404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9251951" y="6517219"/>
            <a:ext cx="2844800" cy="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4669" y="48690"/>
            <a:ext cx="11779251" cy="57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275171" y="836090"/>
            <a:ext cx="11563351" cy="286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747"/>
              </a:spcBef>
              <a:spcAft>
                <a:spcPts val="0"/>
              </a:spcAft>
              <a:buSzPts val="1400"/>
              <a:buNone/>
              <a:defRPr>
                <a:solidFill>
                  <a:srgbClr val="404040"/>
                </a:solidFill>
              </a:defRPr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SzPts val="3200"/>
              <a:buChar char="■"/>
              <a:defRPr>
                <a:solidFill>
                  <a:srgbClr val="404040"/>
                </a:solidFill>
              </a:defRPr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>
                <a:solidFill>
                  <a:srgbClr val="404040"/>
                </a:solidFill>
              </a:defRPr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SzPts val="2667"/>
              <a:buChar char="»"/>
              <a:defRPr>
                <a:solidFill>
                  <a:srgbClr val="404040"/>
                </a:solidFill>
              </a:defRPr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SzPts val="2667"/>
              <a:buChar char="–"/>
              <a:defRPr>
                <a:solidFill>
                  <a:srgbClr val="40404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9251951" y="6517219"/>
            <a:ext cx="2844800" cy="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333" b="1" cap="none"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63084" y="3904142"/>
            <a:ext cx="10363200" cy="50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2667"/>
              <a:buFont typeface="Arial"/>
              <a:buNone/>
              <a:defRPr sz="2667">
                <a:solidFill>
                  <a:srgbClr val="404040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/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SzPts val="1867"/>
              <a:buNone/>
              <a:defRPr sz="1867"/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SzPts val="1867"/>
              <a:buNone/>
              <a:defRPr sz="1867"/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SzPts val="1867"/>
              <a:buNone/>
              <a:defRPr sz="1867"/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SzPts val="1867"/>
              <a:buNone/>
              <a:defRPr sz="1867"/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SzPts val="1867"/>
              <a:buNone/>
              <a:defRPr sz="1867"/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SzPts val="1867"/>
              <a:buNone/>
              <a:defRPr sz="1867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9251951" y="6517219"/>
            <a:ext cx="2844800" cy="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4669" y="48690"/>
            <a:ext cx="11779251" cy="57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275167" y="835032"/>
            <a:ext cx="5679017" cy="324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747"/>
              </a:spcBef>
              <a:spcAft>
                <a:spcPts val="0"/>
              </a:spcAft>
              <a:buSzPts val="1400"/>
              <a:buNone/>
              <a:defRPr sz="3733">
                <a:solidFill>
                  <a:srgbClr val="404040"/>
                </a:solidFill>
              </a:defRPr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404040"/>
                </a:solidFill>
              </a:defRPr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SzPts val="2667"/>
              <a:buChar char="•"/>
              <a:defRPr sz="2667">
                <a:solidFill>
                  <a:srgbClr val="404040"/>
                </a:solidFill>
              </a:defRPr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>
                <a:solidFill>
                  <a:srgbClr val="404040"/>
                </a:solidFill>
              </a:defRPr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>
                <a:solidFill>
                  <a:srgbClr val="404040"/>
                </a:solidFill>
              </a:defRPr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57384" y="835032"/>
            <a:ext cx="5681133" cy="324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747"/>
              </a:spcBef>
              <a:spcAft>
                <a:spcPts val="0"/>
              </a:spcAft>
              <a:buSzPts val="1400"/>
              <a:buNone/>
              <a:defRPr sz="3733">
                <a:solidFill>
                  <a:srgbClr val="404040"/>
                </a:solidFill>
              </a:defRPr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404040"/>
                </a:solidFill>
              </a:defRPr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SzPts val="2667"/>
              <a:buChar char="•"/>
              <a:defRPr sz="2667">
                <a:solidFill>
                  <a:srgbClr val="404040"/>
                </a:solidFill>
              </a:defRPr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>
                <a:solidFill>
                  <a:srgbClr val="404040"/>
                </a:solidFill>
              </a:defRPr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>
                <a:solidFill>
                  <a:srgbClr val="404040"/>
                </a:solidFill>
              </a:defRPr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9251951" y="6517219"/>
            <a:ext cx="2844800" cy="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609600" y="1590109"/>
            <a:ext cx="5386917" cy="58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None/>
              <a:defRPr sz="3200" b="1">
                <a:solidFill>
                  <a:srgbClr val="404040"/>
                </a:solidFill>
              </a:defRPr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09600" y="2174876"/>
            <a:ext cx="5386917" cy="233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404040"/>
                </a:solidFill>
              </a:defRPr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SzPts val="2667"/>
              <a:buChar char="■"/>
              <a:defRPr sz="2667">
                <a:solidFill>
                  <a:srgbClr val="404040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404040"/>
                </a:solidFill>
              </a:defRPr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>
                <a:solidFill>
                  <a:srgbClr val="404040"/>
                </a:solidFill>
              </a:defRPr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>
                <a:solidFill>
                  <a:srgbClr val="404040"/>
                </a:solidFill>
              </a:defRPr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3"/>
          </p:nvPr>
        </p:nvSpPr>
        <p:spPr>
          <a:xfrm>
            <a:off x="6193374" y="1590109"/>
            <a:ext cx="5389033" cy="58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None/>
              <a:defRPr sz="3200" b="1">
                <a:solidFill>
                  <a:srgbClr val="404040"/>
                </a:solidFill>
              </a:defRPr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6193374" y="2174876"/>
            <a:ext cx="5389033" cy="233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404040"/>
                </a:solidFill>
              </a:defRPr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SzPts val="2667"/>
              <a:buChar char="■"/>
              <a:defRPr sz="2667">
                <a:solidFill>
                  <a:srgbClr val="404040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404040"/>
                </a:solidFill>
              </a:defRPr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>
                <a:solidFill>
                  <a:srgbClr val="404040"/>
                </a:solidFill>
              </a:defRPr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>
                <a:solidFill>
                  <a:srgbClr val="404040"/>
                </a:solidFill>
              </a:defRPr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9251951" y="6517219"/>
            <a:ext cx="2844800" cy="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4669" y="48690"/>
            <a:ext cx="11779251" cy="57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9251951" y="6517219"/>
            <a:ext cx="2844800" cy="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9251951" y="6517219"/>
            <a:ext cx="2844800" cy="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304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853"/>
              </a:spcBef>
              <a:spcAft>
                <a:spcPts val="0"/>
              </a:spcAft>
              <a:buSzPts val="1400"/>
              <a:buNone/>
              <a:defRPr sz="4267">
                <a:solidFill>
                  <a:srgbClr val="404040"/>
                </a:solidFill>
              </a:defRPr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SzPts val="3733"/>
              <a:buChar char="■"/>
              <a:defRPr sz="3733">
                <a:solidFill>
                  <a:srgbClr val="404040"/>
                </a:solidFill>
              </a:defRPr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>
                <a:solidFill>
                  <a:srgbClr val="404040"/>
                </a:solidFill>
              </a:defRPr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SzPts val="2667"/>
              <a:buChar char="»"/>
              <a:defRPr sz="2667">
                <a:solidFill>
                  <a:srgbClr val="404040"/>
                </a:solidFill>
              </a:defRPr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SzPts val="2667"/>
              <a:buChar char="–"/>
              <a:defRPr sz="2667">
                <a:solidFill>
                  <a:srgbClr val="404040"/>
                </a:solidFill>
              </a:defRPr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SzPts val="2667"/>
              <a:buChar char="–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SzPts val="2667"/>
              <a:buChar char="–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SzPts val="2667"/>
              <a:buChar char="–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SzPts val="2667"/>
              <a:buChar char="–"/>
              <a:defRPr sz="2667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2"/>
          </p:nvPr>
        </p:nvSpPr>
        <p:spPr>
          <a:xfrm>
            <a:off x="609603" y="1435106"/>
            <a:ext cx="4011084" cy="37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rgbClr val="404040"/>
              </a:buClr>
              <a:buSzPts val="1867"/>
              <a:buFont typeface="Arial"/>
              <a:buNone/>
              <a:defRPr sz="1867">
                <a:solidFill>
                  <a:srgbClr val="404040"/>
                </a:solidFill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9251951" y="6517219"/>
            <a:ext cx="2844800" cy="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74898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2389717" y="5367342"/>
            <a:ext cx="7315200" cy="37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rgbClr val="404040"/>
              </a:buClr>
              <a:buSzPts val="1867"/>
              <a:buFont typeface="Arial"/>
              <a:buNone/>
              <a:defRPr sz="1867">
                <a:solidFill>
                  <a:srgbClr val="404040"/>
                </a:solidFill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9251951" y="6517219"/>
            <a:ext cx="2844800" cy="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4669" y="48690"/>
            <a:ext cx="11779251" cy="57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" name="Google Shape;11;p4"/>
          <p:cNvCxnSpPr/>
          <p:nvPr/>
        </p:nvCxnSpPr>
        <p:spPr>
          <a:xfrm>
            <a:off x="222255" y="6364817"/>
            <a:ext cx="11705167" cy="0"/>
          </a:xfrm>
          <a:prstGeom prst="straightConnector1">
            <a:avLst/>
          </a:prstGeom>
          <a:noFill/>
          <a:ln w="25400" cap="flat" cmpd="dbl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4"/>
          <p:cNvSpPr/>
          <p:nvPr/>
        </p:nvSpPr>
        <p:spPr>
          <a:xfrm>
            <a:off x="0" y="654057"/>
            <a:ext cx="12192000" cy="55033"/>
          </a:xfrm>
          <a:prstGeom prst="rect">
            <a:avLst/>
          </a:prstGeom>
          <a:gradFill>
            <a:gsLst>
              <a:gs pos="0">
                <a:srgbClr val="022770"/>
              </a:gs>
              <a:gs pos="50000">
                <a:srgbClr val="0554F1"/>
              </a:gs>
              <a:gs pos="100000">
                <a:srgbClr val="022770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7651" y="6496057"/>
            <a:ext cx="1665816" cy="26458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275171" y="836090"/>
            <a:ext cx="11563351" cy="286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spcBef>
                <a:spcPts val="747"/>
              </a:spcBef>
              <a:spcAft>
                <a:spcPts val="0"/>
              </a:spcAft>
              <a:buSzPts val="1400"/>
              <a:buNone/>
              <a:defRPr sz="3733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Noto Sans Symbols"/>
              <a:buChar char="■"/>
              <a:defRPr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Noto Sans Symbols"/>
              <a:buChar char="•"/>
              <a:defRPr sz="3200" b="1" i="0" u="none" strike="noStrike" cap="none">
                <a:solidFill>
                  <a:srgbClr val="404040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rgbClr val="0033CC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rgbClr val="404040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rgbClr val="0033CC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rgbClr val="0033CC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rgbClr val="0033CC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rgbClr val="0033CC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rgbClr val="0033CC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9251951" y="6517219"/>
            <a:ext cx="2844800" cy="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16" name="Google Shape;16;p4" descr="図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685367" y="6538385"/>
            <a:ext cx="685800" cy="2116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>
            <a:spLocks noGrp="1"/>
          </p:cNvSpPr>
          <p:nvPr>
            <p:ph type="ctrTitle"/>
          </p:nvPr>
        </p:nvSpPr>
        <p:spPr>
          <a:xfrm>
            <a:off x="240641" y="1444939"/>
            <a:ext cx="117465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KDDI法人ユーザー会</a:t>
            </a:r>
            <a:br>
              <a:rPr lang="ja-JP" sz="3200" b="1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</a:br>
            <a:br>
              <a:rPr lang="ja-JP" sz="2800" b="1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2800" b="1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＜フライウィール x KDDI共催＞ </a:t>
            </a:r>
            <a:br>
              <a:rPr lang="ja-JP" sz="5400" b="1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</a:br>
            <a:br>
              <a:rPr lang="ja-JP" sz="5400" b="1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</a:br>
            <a:endParaRPr sz="2800">
              <a:solidFill>
                <a:srgbClr val="595959"/>
              </a:solidFill>
            </a:endParaRPr>
          </a:p>
        </p:txBody>
      </p:sp>
      <p:sp>
        <p:nvSpPr>
          <p:cNvPr id="73" name="Google Shape;73;p1"/>
          <p:cNvSpPr txBox="1">
            <a:spLocks noGrp="1"/>
          </p:cNvSpPr>
          <p:nvPr>
            <p:ph type="subTitle" idx="1"/>
          </p:nvPr>
        </p:nvSpPr>
        <p:spPr>
          <a:xfrm>
            <a:off x="10358555" y="812961"/>
            <a:ext cx="1833445" cy="46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rgbClr val="606060"/>
                </a:solidFill>
                <a:latin typeface="Meiryo"/>
                <a:ea typeface="Meiryo"/>
                <a:cs typeface="Meiryo"/>
                <a:sym typeface="Meiryo"/>
              </a:rPr>
              <a:t>KUG事務局</a:t>
            </a:r>
            <a:endParaRPr/>
          </a:p>
        </p:txBody>
      </p:sp>
      <p:sp>
        <p:nvSpPr>
          <p:cNvPr id="74" name="Google Shape;74;p1"/>
          <p:cNvSpPr/>
          <p:nvPr/>
        </p:nvSpPr>
        <p:spPr>
          <a:xfrm>
            <a:off x="1618211" y="4428196"/>
            <a:ext cx="9845773" cy="55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日時：202</a:t>
            </a:r>
            <a:r>
              <a:rPr lang="en-US" altLang="ja-JP" sz="2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4</a:t>
            </a:r>
            <a:r>
              <a:rPr lang="ja-JP" sz="28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年</a:t>
            </a:r>
            <a:r>
              <a:rPr lang="en-US" altLang="ja-JP" sz="2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2</a:t>
            </a:r>
            <a:r>
              <a:rPr lang="ja-JP" sz="28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月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2</a:t>
            </a:r>
            <a:r>
              <a:rPr lang="ja-JP" sz="28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日(</a:t>
            </a:r>
            <a:r>
              <a:rPr lang="ja-JP" altLang="en-US" sz="28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金</a:t>
            </a:r>
            <a:r>
              <a:rPr lang="ja-JP" sz="28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) 14:00～15:30</a:t>
            </a:r>
            <a:endParaRPr lang="en-US" altLang="ja-JP" sz="28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709412" y="2799152"/>
            <a:ext cx="10754572" cy="9001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データ分析説明・ハンズオン体験会</a:t>
            </a:r>
            <a:endParaRPr sz="48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4C9B4C-6390-C2E0-15A8-F5625888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9" y="77265"/>
            <a:ext cx="11779251" cy="577849"/>
          </a:xfrm>
        </p:spPr>
        <p:txBody>
          <a:bodyPr/>
          <a:lstStyle/>
          <a:p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体験会のご紹介　～</a:t>
            </a:r>
            <a:r>
              <a:rPr lang="ja-JP" altLang="en-US" sz="2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データ分析説明・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ハンズオン</a:t>
            </a:r>
            <a:r>
              <a:rPr lang="ja-JP" altLang="en-US" sz="2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体験会</a:t>
            </a:r>
            <a:r>
              <a:rPr kumimoji="1" lang="ja-JP" altLang="en-US" sz="2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/>
                <a:sym typeface="Meiryo"/>
              </a:rPr>
              <a:t>～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F1B139-17CB-66E6-7CB5-8F84201CC8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パソコンの画面&#10;&#10;中程度の精度で自動的に生成された説明">
            <a:extLst>
              <a:ext uri="{FF2B5EF4-FFF2-40B4-BE49-F238E27FC236}">
                <a16:creationId xmlns:a16="http://schemas.microsoft.com/office/drawing/2014/main" id="{ADCB48EE-6B4E-1448-E5F8-4F3A7749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9" y="2613406"/>
            <a:ext cx="5464943" cy="30750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DF4720-6D38-0C64-848F-26C82B70A0B2}"/>
              </a:ext>
            </a:extLst>
          </p:cNvPr>
          <p:cNvSpPr txBox="1"/>
          <p:nvPr/>
        </p:nvSpPr>
        <p:spPr>
          <a:xfrm>
            <a:off x="243808" y="810240"/>
            <a:ext cx="120822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いま一歩、データ活用を進めるために何が必要なのか？</a:t>
            </a:r>
            <a:b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可視化されたデータ分析の操作感を会場にて体験できます。</a:t>
            </a:r>
            <a:br>
              <a:rPr lang="en-US" altLang="ja-JP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「データを有効に活用したい。データ分析で必要とされる前準備があれば知っておきたい」</a:t>
            </a:r>
            <a:b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「ビジネス現場における、データ活用と業務へのつなぎこみ。どうやって分析結果を可視化し、チームに共有できるのか」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18868A-3425-C8B9-4CFB-B7F656CEF7F4}"/>
              </a:ext>
            </a:extLst>
          </p:cNvPr>
          <p:cNvSpPr txBox="1"/>
          <p:nvPr/>
        </p:nvSpPr>
        <p:spPr>
          <a:xfrm>
            <a:off x="6694445" y="2201871"/>
            <a:ext cx="5619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0" name="フローチャート: 代替処理 9">
            <a:extLst>
              <a:ext uri="{FF2B5EF4-FFF2-40B4-BE49-F238E27FC236}">
                <a16:creationId xmlns:a16="http://schemas.microsoft.com/office/drawing/2014/main" id="{4458D853-C0AB-005F-E373-753E78A45085}"/>
              </a:ext>
            </a:extLst>
          </p:cNvPr>
          <p:cNvSpPr/>
          <p:nvPr/>
        </p:nvSpPr>
        <p:spPr>
          <a:xfrm>
            <a:off x="5834830" y="2218503"/>
            <a:ext cx="6244404" cy="409657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lumMod val="5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データ活用における要点の理解と合わせて、データ分析が可視化される世界を会場で実体験いただける、体験会セミナーを開催いたします。</a:t>
            </a:r>
            <a:br>
              <a:rPr lang="en-US" altLang="ja-JP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データを見ても、ぱっと必要なことが分からない現状から、データ活用プラットフォームを通じたデータのベクトル化や分析によって、精度の高い欲しい情報をスピード感をもって得られるようになる世界を体験してみませんか。</a:t>
            </a:r>
            <a:b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3613C1F5-B243-CE50-B286-24918188CAF8}"/>
              </a:ext>
            </a:extLst>
          </p:cNvPr>
          <p:cNvSpPr/>
          <p:nvPr/>
        </p:nvSpPr>
        <p:spPr>
          <a:xfrm>
            <a:off x="6121833" y="4002598"/>
            <a:ext cx="5712725" cy="885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lumMod val="5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KDDI</a:t>
            </a:r>
            <a:r>
              <a:rPr lang="ja-JP" altLang="en-US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株式会社からは、データ利活用における精度や拡張性に直結するキーポイント「ユーザ</a:t>
            </a:r>
            <a:r>
              <a:rPr lang="en-US" altLang="ja-JP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lang="ja-JP" altLang="en-US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統合」について、データ分析前から念頭に置きたい</a:t>
            </a:r>
            <a:r>
              <a:rPr lang="en-US" altLang="ja-JP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lang="ja-JP" altLang="en-US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統合基盤のご紹介をいたします。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フローチャート: 代替処理 11">
            <a:extLst>
              <a:ext uri="{FF2B5EF4-FFF2-40B4-BE49-F238E27FC236}">
                <a16:creationId xmlns:a16="http://schemas.microsoft.com/office/drawing/2014/main" id="{A0C08AD9-9FA8-8B58-D9B6-F1FFF199D094}"/>
              </a:ext>
            </a:extLst>
          </p:cNvPr>
          <p:cNvSpPr/>
          <p:nvPr/>
        </p:nvSpPr>
        <p:spPr>
          <a:xfrm>
            <a:off x="6122679" y="5067580"/>
            <a:ext cx="5677877" cy="97355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lumMod val="5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株式会社フライウィールからは、データ活用プラットフォーム「</a:t>
            </a:r>
            <a:r>
              <a:rPr lang="en-US" altLang="ja-JP" sz="14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Conata</a:t>
            </a:r>
            <a:r>
              <a:rPr lang="en-US" altLang="ja-JP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コナタ</a:t>
            </a:r>
            <a:r>
              <a:rPr lang="en-US" altLang="ja-JP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)™</a:t>
            </a:r>
            <a:r>
              <a:rPr lang="ja-JP" altLang="en-US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」を支える技術のご紹介に加え、ハンズオン体験会としてご自身の</a:t>
            </a:r>
            <a:r>
              <a:rPr lang="en-US" altLang="ja-JP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lang="ja-JP" altLang="en-US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で可視化されたデータ分析のデモ体験をいただきます。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2522D2-973A-FF41-6BF8-9F633ED20D7A}"/>
              </a:ext>
            </a:extLst>
          </p:cNvPr>
          <p:cNvSpPr txBox="1"/>
          <p:nvPr/>
        </p:nvSpPr>
        <p:spPr>
          <a:xfrm>
            <a:off x="1372219" y="5688481"/>
            <a:ext cx="2846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データ分析の可視化イメージ</a:t>
            </a:r>
          </a:p>
        </p:txBody>
      </p:sp>
    </p:spTree>
    <p:extLst>
      <p:ext uri="{BB962C8B-B14F-4D97-AF65-F5344CB8AC3E}">
        <p14:creationId xmlns:p14="http://schemas.microsoft.com/office/powerpoint/2010/main" val="31496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sldNum" idx="12"/>
          </p:nvPr>
        </p:nvSpPr>
        <p:spPr>
          <a:xfrm>
            <a:off x="9148233" y="6394452"/>
            <a:ext cx="2844800" cy="46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67" b="0" i="0" u="none" strike="noStrike" cap="none">
                <a:solidFill>
                  <a:srgbClr val="777777"/>
                </a:solidFill>
                <a:latin typeface="Meiryo"/>
                <a:ea typeface="Meiryo"/>
                <a:cs typeface="Meiryo"/>
                <a:sym typeface="Meiryo"/>
              </a:rPr>
              <a:t>１</a:t>
            </a:r>
            <a:endParaRPr sz="1867" b="0" i="0" u="none" strike="noStrike" cap="none">
              <a:solidFill>
                <a:srgbClr val="777777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71005" y="5296"/>
            <a:ext cx="11779249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75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アジェンダ</a:t>
            </a:r>
            <a:endParaRPr sz="2667" b="1" i="0" u="none" strike="noStrike" cap="none" dirty="0">
              <a:solidFill>
                <a:srgbClr val="59595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71005" y="901489"/>
            <a:ext cx="11217900" cy="1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開催日時　　　 　：202</a:t>
            </a:r>
            <a:r>
              <a:rPr lang="en-US" altLang="ja-JP" sz="24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4</a:t>
            </a:r>
            <a:r>
              <a:rPr lang="ja-JP" sz="24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年2月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2</a:t>
            </a:r>
            <a:r>
              <a:rPr lang="ja-JP" sz="24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日(</a:t>
            </a:r>
            <a:r>
              <a:rPr lang="ja-JP" altLang="en-US" sz="24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金</a:t>
            </a:r>
            <a:r>
              <a:rPr lang="ja-JP" sz="24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) 14:00～15:30</a:t>
            </a:r>
            <a:br>
              <a:rPr lang="ja-JP" sz="24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24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開催形式　　　　  : 現地体験会</a:t>
            </a:r>
            <a:endParaRPr sz="24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セミナータイトル ：データ分析説明・</a:t>
            </a:r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ハンズオン</a:t>
            </a:r>
            <a:r>
              <a:rPr lang="ja-JP" sz="24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体験会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ja-JP" sz="2000" b="1" i="0" u="none" strike="noStrike" cap="none" dirty="0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</a:br>
            <a:endParaRPr sz="1800" b="1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0" y="2071818"/>
            <a:ext cx="38511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Meiryo"/>
              <a:buNone/>
            </a:pPr>
            <a:r>
              <a:rPr lang="ja-JP" sz="1600" b="1" i="0" u="none" strike="noStrike" cap="none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＜</a:t>
            </a:r>
            <a:r>
              <a:rPr lang="ja-JP" sz="1800" b="1" i="0" u="none" strike="noStrike" cap="none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タイムスケジュール</a:t>
            </a:r>
            <a:r>
              <a:rPr lang="ja-JP" sz="1600" b="1" i="0" u="none" strike="noStrike" cap="none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（予定）＞</a:t>
            </a:r>
            <a:endParaRPr/>
          </a:p>
        </p:txBody>
      </p:sp>
      <p:graphicFrame>
        <p:nvGraphicFramePr>
          <p:cNvPr id="84" name="Google Shape;84;p2"/>
          <p:cNvGraphicFramePr/>
          <p:nvPr>
            <p:extLst>
              <p:ext uri="{D42A27DB-BD31-4B8C-83A1-F6EECF244321}">
                <p14:modId xmlns:p14="http://schemas.microsoft.com/office/powerpoint/2010/main" val="4294083417"/>
              </p:ext>
            </p:extLst>
          </p:nvPr>
        </p:nvGraphicFramePr>
        <p:xfrm>
          <a:off x="632949" y="2424328"/>
          <a:ext cx="10926100" cy="3400005"/>
        </p:xfrm>
        <a:graphic>
          <a:graphicData uri="http://schemas.openxmlformats.org/drawingml/2006/table">
            <a:tbl>
              <a:tblPr>
                <a:noFill/>
                <a:tableStyleId>{A67F6226-317A-4AB1-BA81-306BCDB99201}</a:tableStyleId>
              </a:tblPr>
              <a:tblGrid>
                <a:gridCol w="174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Meiryo"/>
                        <a:buNone/>
                      </a:pPr>
                      <a:r>
                        <a:rPr lang="ja-JP" sz="1600" b="1" i="0" u="none" strike="noStrike" cap="none">
                          <a:solidFill>
                            <a:srgbClr val="FFFFFF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時間</a:t>
                      </a:r>
                      <a:endParaRPr/>
                    </a:p>
                  </a:txBody>
                  <a:tcPr marL="91450" marR="91450" marT="45675" marB="45675">
                    <a:lnL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Meiryo"/>
                        <a:buNone/>
                      </a:pPr>
                      <a:r>
                        <a:rPr lang="ja-JP" sz="1600" b="1" i="0" u="none" strike="noStrike" cap="none">
                          <a:solidFill>
                            <a:srgbClr val="FFFFFF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概要</a:t>
                      </a:r>
                      <a:endParaRPr/>
                    </a:p>
                  </a:txBody>
                  <a:tcPr marL="91450" marR="91450" marT="45675" marB="45675">
                    <a:lnL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600" b="1" u="none" strike="noStrike" cap="non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13:40～14:00</a:t>
                      </a:r>
                      <a:endParaRPr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Meiryo"/>
                        <a:buNone/>
                      </a:pPr>
                      <a:r>
                        <a:rPr lang="ja-JP" sz="1600" b="0" i="0" u="none" strike="noStrike" cap="non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受付</a:t>
                      </a:r>
                      <a:endParaRPr sz="1600" b="0" i="0" u="none" strike="noStrike" cap="non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600" b="1" u="none" strike="noStrike" cap="non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14:00～14:05</a:t>
                      </a:r>
                      <a:endParaRPr sz="1600" b="1" u="none" strike="noStrike" cap="non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Meiryo"/>
                        <a:buNone/>
                      </a:pPr>
                      <a:r>
                        <a:rPr lang="ja-JP" sz="1600" b="0" i="0" u="none" strike="noStrike" cap="non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事務局よりご挨拶</a:t>
                      </a:r>
                      <a:endParaRPr sz="1600" b="0" i="0" u="none" strike="noStrike" cap="non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600" b="1" u="none" strike="noStrike" cap="non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14:05～15:20</a:t>
                      </a:r>
                      <a:endParaRPr sz="1600" b="1" u="none" strike="noStrike" cap="non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600" b="1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データ分析説明・</a:t>
                      </a:r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ハンズオン</a:t>
                      </a:r>
                      <a:r>
                        <a:rPr lang="ja-JP" altLang="en-US" sz="1600" b="1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体験会</a:t>
                      </a:r>
                      <a:endParaRPr lang="ja-JP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Meiryo"/>
                        <a:buNone/>
                      </a:pPr>
                      <a:r>
                        <a:rPr lang="ja-JP" sz="16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r>
                        <a:rPr lang="ja-JP" sz="1600" b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① データ分析前</a:t>
                      </a:r>
                      <a:r>
                        <a:rPr lang="ja-JP" altLang="en-US" sz="1600" b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のユーザ</a:t>
                      </a:r>
                      <a:r>
                        <a:rPr lang="ja-JP" sz="1600" b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ID統合</a:t>
                      </a:r>
                      <a:r>
                        <a:rPr lang="ja-JP" altLang="en-US" sz="1600" b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～</a:t>
                      </a:r>
                      <a:r>
                        <a:rPr lang="ja-JP" sz="1600" b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ID統合基盤のご紹介</a:t>
                      </a:r>
                      <a:r>
                        <a:rPr lang="ja-JP" altLang="en-US" sz="1600" b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～</a:t>
                      </a:r>
                      <a:endParaRPr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Meiryo"/>
                        <a:buNone/>
                      </a:pPr>
                      <a:r>
                        <a:rPr lang="ja-JP" sz="1600" b="0" u="none" strike="noStrike" cap="non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r>
                        <a:rPr lang="ja-JP" altLang="en-US" sz="1600" b="0" i="0" u="none" strike="noStrike" cap="non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② データ分析からの可視化を実現：データ活用プラットフォーム「</a:t>
                      </a:r>
                      <a:r>
                        <a:rPr lang="en-US" altLang="ja-JP" sz="1600" b="0" i="0" u="none" strike="noStrike" cap="none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Conata</a:t>
                      </a:r>
                      <a:r>
                        <a:rPr lang="en-US" altLang="ja-JP" sz="1600" b="0" i="0" u="none" strike="noStrike" cap="non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ja-JP" altLang="en-US" sz="1600" b="0" i="0" u="none" strike="noStrike" cap="non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コナタ</a:t>
                      </a:r>
                      <a:r>
                        <a:rPr lang="en-US" altLang="ja-JP" sz="1600" b="0" i="0" u="none" strike="noStrike" cap="non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r>
                        <a:rPr lang="ja-JP" altLang="en-US" sz="1600" b="0" i="0" u="none" strike="noStrike" cap="non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™」</a:t>
                      </a:r>
                      <a:endParaRPr lang="ja-JP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Meiryo"/>
                        <a:buNone/>
                      </a:pPr>
                      <a:r>
                        <a:rPr lang="ja-JP" sz="1600" b="0" u="none" strike="noStrike" cap="non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③</a:t>
                      </a:r>
                      <a:r>
                        <a:rPr lang="ja-JP" altLang="en-US" sz="1600" b="0" u="none" strike="noStrike" cap="non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</a:rPr>
                        <a:t> </a:t>
                      </a:r>
                      <a:r>
                        <a:rPr lang="ja-JP" altLang="en-US" sz="1600" b="0" i="0" u="none" strike="noStrike" cap="non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ハンズオンで実際にデータ分析を体験！ </a:t>
                      </a:r>
                      <a:r>
                        <a:rPr lang="en-US" altLang="ja-JP" sz="1600" b="0" i="0" u="none" strike="noStrike" cap="non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〜</a:t>
                      </a:r>
                      <a:r>
                        <a:rPr lang="ja-JP" altLang="en-US" sz="1600" b="0" i="0" u="none" strike="noStrike" cap="non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altLang="ja-JP" sz="1600" b="0" i="0" u="none" strike="noStrike" cap="none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Conata</a:t>
                      </a:r>
                      <a:r>
                        <a:rPr lang="ja-JP" altLang="en-US" sz="1600" b="0" i="0" u="none" strike="noStrike" cap="non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を支える技術を触ってみよう ～</a:t>
                      </a:r>
                      <a:endParaRPr lang="ja-JP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Meiryo"/>
                        <a:buNone/>
                      </a:pPr>
                      <a:r>
                        <a:rPr lang="ja-JP" sz="1600" b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登壇：KDDI株式会社 DX推進本部 DXサービス戦略部部 リカーリングG　佐々木 徹</a:t>
                      </a:r>
                      <a:endParaRPr sz="1600" b="0" i="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Meiryo"/>
                        <a:buNone/>
                      </a:pPr>
                      <a:r>
                        <a:rPr lang="ja-JP" sz="16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　　　</a:t>
                      </a:r>
                      <a:r>
                        <a:rPr lang="ja-JP" sz="1600" b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株式会社フライウィール Business Strategy &amp; Marketing 事業部⻑　吉野 祐輝さま</a:t>
                      </a:r>
                      <a:endParaRPr sz="1400" b="0" i="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600" b="1" u="none" strike="noStrike" cap="non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15:20～15:30</a:t>
                      </a:r>
                      <a:endParaRPr sz="1600" b="1" u="none" strike="noStrike" cap="non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Meiryo"/>
                        <a:buNone/>
                      </a:pPr>
                      <a:r>
                        <a:rPr lang="ja-JP" sz="16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アンケート記入</a:t>
                      </a:r>
                      <a:endParaRPr sz="1600" b="0" i="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2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sldNum" idx="12"/>
          </p:nvPr>
        </p:nvSpPr>
        <p:spPr>
          <a:xfrm>
            <a:off x="9148233" y="6394452"/>
            <a:ext cx="2844800" cy="46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867"/>
              <a:buFont typeface="Meiryo"/>
              <a:buNone/>
            </a:pPr>
            <a:r>
              <a:rPr lang="ja-JP" sz="1867" b="0" i="0" u="none" strike="noStrike" cap="none" dirty="0">
                <a:solidFill>
                  <a:srgbClr val="777777"/>
                </a:solidFill>
                <a:latin typeface="Meiryo"/>
                <a:ea typeface="Meiryo"/>
                <a:cs typeface="Meiryo"/>
                <a:sym typeface="Meiryo"/>
              </a:rPr>
              <a:t>２</a:t>
            </a:r>
            <a:endParaRPr sz="1867" b="0" i="0" u="none" strike="noStrike" cap="none" dirty="0">
              <a:solidFill>
                <a:srgbClr val="777777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71005" y="4968"/>
            <a:ext cx="11779249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75" tIns="60950" rIns="12190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Meiryo"/>
              <a:buNone/>
            </a:pPr>
            <a:r>
              <a:rPr lang="ja-JP" sz="2800" b="1" i="0" u="none" strike="noStrike" cap="none" dirty="0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体験会の</a:t>
            </a:r>
            <a:r>
              <a:rPr lang="ja-JP" altLang="en-US" sz="2800" b="1" i="0" u="none" strike="noStrike" cap="none" dirty="0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詳細</a:t>
            </a:r>
            <a:endParaRPr sz="2800" b="1" i="0" u="none" strike="noStrike" cap="none" dirty="0">
              <a:solidFill>
                <a:srgbClr val="59595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77295" y="748758"/>
            <a:ext cx="11837410" cy="6771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Meiryo"/>
              <a:buNone/>
            </a:pPr>
            <a:r>
              <a:rPr lang="ja-JP" sz="22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＜フライウィール x KDDI共催＞ データ分析説明・</a:t>
            </a:r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ハンズオン</a:t>
            </a:r>
            <a:r>
              <a:rPr lang="ja-JP" sz="22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体験会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iryo"/>
              <a:buNone/>
            </a:pPr>
            <a:r>
              <a:rPr 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～ データ分析の要点理解と実体験で、その魅力をもっと身近に ～</a:t>
            </a:r>
            <a:endParaRPr sz="1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77295" y="1490850"/>
            <a:ext cx="11837410" cy="48153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Meiryo"/>
              <a:buNone/>
            </a:pPr>
            <a:r>
              <a:rPr lang="ja-JP" sz="2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データ分析に必要な前準備と実際のデータ分析をご説明</a:t>
            </a:r>
            <a:r>
              <a:rPr lang="ja-JP" altLang="en-US" sz="2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＆</a:t>
            </a:r>
            <a:r>
              <a:rPr lang="ja-JP" sz="2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体験</a:t>
            </a:r>
            <a:endParaRPr sz="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iryo"/>
              <a:buNone/>
            </a:pPr>
            <a:r>
              <a:rPr lang="ja-JP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●対象者</a:t>
            </a:r>
            <a:endParaRPr sz="16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iryo"/>
              <a:buNone/>
            </a:pPr>
            <a:r>
              <a:rPr 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データ分析が課題となっているご担当者様</a:t>
            </a:r>
            <a:endParaRPr sz="1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iryo"/>
              <a:buNone/>
            </a:pPr>
            <a:r>
              <a:rPr lang="ja-JP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●開催場所</a:t>
            </a:r>
            <a:endParaRPr sz="16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iryo"/>
              <a:buNone/>
            </a:pPr>
            <a:r>
              <a:rPr 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KDDI DIGITAL GATE（東京都港区虎ノ門2-10-1）</a:t>
            </a:r>
            <a:endParaRPr sz="1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iryo"/>
              <a:buNone/>
            </a:pPr>
            <a:r>
              <a:rPr lang="ja-JP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●日時</a:t>
            </a:r>
            <a:endParaRPr sz="16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iryo"/>
              <a:buNone/>
            </a:pPr>
            <a:r>
              <a:rPr 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202</a:t>
            </a:r>
            <a:r>
              <a:rPr lang="en-US" alt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4</a:t>
            </a:r>
            <a:r>
              <a:rPr 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年2月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2</a:t>
            </a:r>
            <a:r>
              <a:rPr 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日(</a:t>
            </a:r>
            <a:r>
              <a:rPr lang="ja-JP" alt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金</a:t>
            </a:r>
            <a:r>
              <a:rPr 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)</a:t>
            </a:r>
            <a:r>
              <a:rPr lang="ja-JP" sz="1600" b="0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14:00～15:30</a:t>
            </a:r>
            <a:endParaRPr sz="1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eiryo"/>
              <a:buNone/>
            </a:pPr>
            <a:r>
              <a:rPr lang="ja-JP" sz="1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　※定員20名、定員を超える場合は抽選とさせていただきます。</a:t>
            </a: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iryo"/>
              <a:buNone/>
            </a:pPr>
            <a:r>
              <a:rPr lang="ja-JP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●登壇者</a:t>
            </a:r>
            <a:endParaRPr sz="16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iryo"/>
              <a:buNone/>
            </a:pPr>
            <a:r>
              <a:rPr 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・KDDI株式会社 DX推進本部 DXサービス戦略部部 リカーリングG　佐々木 徹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iryo"/>
              <a:buNone/>
            </a:pPr>
            <a:r>
              <a:rPr 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・株式会社フライウィール Business Strategy &amp; Marketing 事業部⻑　吉野 祐輝さま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eiryo"/>
              <a:buNone/>
            </a:pPr>
            <a:r>
              <a:rPr lang="ja-JP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●実施内容</a:t>
            </a:r>
            <a:endParaRPr sz="16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>
              <a:buClr>
                <a:srgbClr val="FF0000"/>
              </a:buClr>
              <a:buSzPts val="1600"/>
            </a:pPr>
            <a:r>
              <a:rPr lang="ja-JP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①</a:t>
            </a:r>
            <a:r>
              <a:rPr lang="ja-JP" altLang="en-US" sz="1600" b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データ分析前のユーザ</a:t>
            </a:r>
            <a:r>
              <a:rPr lang="en-US" altLang="ja-JP" sz="1600" b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ID</a:t>
            </a:r>
            <a:r>
              <a:rPr lang="ja-JP" altLang="en-US" sz="1600" b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統合～</a:t>
            </a:r>
            <a:r>
              <a:rPr lang="en-US" altLang="ja-JP" sz="1600" b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ID</a:t>
            </a:r>
            <a:r>
              <a:rPr lang="ja-JP" altLang="en-US" sz="1600" b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統合基盤のご紹介～</a:t>
            </a:r>
            <a:br>
              <a:rPr lang="en-US" altLang="ja-JP" sz="1600" b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alt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②データ分析</a:t>
            </a:r>
            <a:r>
              <a:rPr lang="ja-JP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からの可視化を実現：データ活用プラットフォーム「</a:t>
            </a:r>
            <a:r>
              <a:rPr lang="en-US" altLang="ja-JP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Conata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(</a:t>
            </a:r>
            <a:r>
              <a:rPr lang="ja-JP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コナタ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)™</a:t>
            </a:r>
            <a:r>
              <a:rPr lang="ja-JP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」</a:t>
            </a:r>
            <a:endParaRPr lang="en-US" altLang="ja-JP" sz="16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</a:endParaRPr>
          </a:p>
          <a:p>
            <a:pPr>
              <a:buClr>
                <a:srgbClr val="FF0000"/>
              </a:buClr>
              <a:buSzPts val="1600"/>
            </a:pPr>
            <a:r>
              <a:rPr lang="ja-JP" alt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③ハンズオンで実際にデータ分析を体験！ </a:t>
            </a:r>
            <a:r>
              <a:rPr lang="en-US" alt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〜 </a:t>
            </a:r>
            <a:r>
              <a:rPr lang="en-US" altLang="ja-JP" sz="1600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Conata</a:t>
            </a:r>
            <a:r>
              <a:rPr lang="en-US" altLang="ja-JP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を支える技術を触ってみよう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〜</a:t>
            </a:r>
            <a:endParaRPr lang="ja-JP" altLang="en-US" sz="16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eiryo"/>
              <a:buNone/>
            </a:pPr>
            <a:r>
              <a:rPr lang="ja-JP" sz="1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　※③はご自身のインターネットに接続可能なPC（ブラウザ：</a:t>
            </a:r>
            <a:r>
              <a:rPr 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Chrome 推奨</a:t>
            </a:r>
            <a:r>
              <a:rPr lang="ja-JP" sz="1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）をご準備ください</a:t>
            </a: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eiryo"/>
              <a:buNone/>
            </a:pPr>
            <a:r>
              <a:rPr lang="ja-JP" sz="1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  <a:cs typeface="Meiryo"/>
                <a:sym typeface="Meiryo"/>
              </a:rPr>
              <a:t>　　　会場での無線LAN環境はご提供します。</a:t>
            </a:r>
            <a:endParaRPr sz="105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7465" y="1735252"/>
            <a:ext cx="2082559" cy="216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1172" y="4420233"/>
            <a:ext cx="1735143" cy="14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_for_KUG">
  <a:themeElements>
    <a:clrScheme name="template_for_KU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2f1a67-6769-4254-8869-f85ab7ed9914">
      <Terms xmlns="http://schemas.microsoft.com/office/infopath/2007/PartnerControls"/>
    </lcf76f155ced4ddcb4097134ff3c332f>
    <TaxCatchAll xmlns="66b4b822-954f-4a8e-8cb4-d2630d079f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B0AB977E2BE614F9ED72F33A1C7F5C6" ma:contentTypeVersion="13" ma:contentTypeDescription="新しいドキュメントを作成します。" ma:contentTypeScope="" ma:versionID="8cf5fc406d0109258e5854e402bf22cc">
  <xsd:schema xmlns:xsd="http://www.w3.org/2001/XMLSchema" xmlns:xs="http://www.w3.org/2001/XMLSchema" xmlns:p="http://schemas.microsoft.com/office/2006/metadata/properties" xmlns:ns2="682f1a67-6769-4254-8869-f85ab7ed9914" xmlns:ns3="66b4b822-954f-4a8e-8cb4-d2630d079fe9" targetNamespace="http://schemas.microsoft.com/office/2006/metadata/properties" ma:root="true" ma:fieldsID="962b9906f0090e791dbba83d7d0b076f" ns2:_="" ns3:_="">
    <xsd:import namespace="682f1a67-6769-4254-8869-f85ab7ed9914"/>
    <xsd:import namespace="66b4b822-954f-4a8e-8cb4-d2630d079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a67-6769-4254-8869-f85ab7ed99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9339dfd0-b53b-470a-a1af-2eb893bac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4b822-954f-4a8e-8cb4-d2630d079f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ef128f0-1113-44b3-a308-442822bd90b2}" ma:internalName="TaxCatchAll" ma:showField="CatchAllData" ma:web="66b4b822-954f-4a8e-8cb4-d2630d079f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89E86-6BCB-464D-9568-0900C2CEFD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873D15-D6B9-4EB2-939D-CF8275DB04C1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66b4b822-954f-4a8e-8cb4-d2630d079fe9"/>
    <ds:schemaRef ds:uri="http://schemas.openxmlformats.org/package/2006/metadata/core-properties"/>
    <ds:schemaRef ds:uri="http://schemas.microsoft.com/office/infopath/2007/PartnerControls"/>
    <ds:schemaRef ds:uri="682f1a67-6769-4254-8869-f85ab7ed9914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EF2EA7-53CA-4F70-A2A6-B7D8478AD8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a67-6769-4254-8869-f85ab7ed9914"/>
    <ds:schemaRef ds:uri="66b4b822-954f-4a8e-8cb4-d2630d079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670</Words>
  <Application>Microsoft Office PowerPoint</Application>
  <PresentationFormat>ワイド画面</PresentationFormat>
  <Paragraphs>68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MS PGothic</vt:lpstr>
      <vt:lpstr>Noto Sans Symbols</vt:lpstr>
      <vt:lpstr>Meiryo</vt:lpstr>
      <vt:lpstr>Meiryo</vt:lpstr>
      <vt:lpstr>Arial</vt:lpstr>
      <vt:lpstr>template_for_KUG</vt:lpstr>
      <vt:lpstr>KDDI法人ユーザー会  ＜フライウィール x KDDI共催＞   </vt:lpstr>
      <vt:lpstr>体験会のご紹介　～データ分析説明・ハンズオン体験会～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KDDI法人ユーザー会  ＜フライウィール x KDDI共催＞</dc:title>
  <dc:creator>仲野 藍</dc:creator>
  <cp:lastModifiedBy>神村吏</cp:lastModifiedBy>
  <cp:revision>22</cp:revision>
  <dcterms:created xsi:type="dcterms:W3CDTF">2021-04-21T01:06:14Z</dcterms:created>
  <dcterms:modified xsi:type="dcterms:W3CDTF">2024-01-16T08:03:19Z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0x0101007B0AB977E2BE614F9ED72F33A1C7F5C6</vt:lpwstr>
  </property>
</Properties>
</file>